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88" r:id="rId3"/>
    <p:sldId id="363" r:id="rId4"/>
    <p:sldId id="368" r:id="rId5"/>
    <p:sldId id="383" r:id="rId6"/>
    <p:sldId id="384" r:id="rId7"/>
    <p:sldId id="385" r:id="rId8"/>
    <p:sldId id="386" r:id="rId9"/>
    <p:sldId id="387" r:id="rId10"/>
    <p:sldId id="365" r:id="rId11"/>
    <p:sldId id="366" r:id="rId12"/>
    <p:sldId id="382" r:id="rId13"/>
    <p:sldId id="361" r:id="rId14"/>
    <p:sldId id="377" r:id="rId15"/>
    <p:sldId id="362" r:id="rId16"/>
    <p:sldId id="367" r:id="rId17"/>
    <p:sldId id="371" r:id="rId18"/>
    <p:sldId id="374" r:id="rId19"/>
    <p:sldId id="375" r:id="rId20"/>
    <p:sldId id="379" r:id="rId21"/>
    <p:sldId id="380" r:id="rId22"/>
    <p:sldId id="378" r:id="rId23"/>
    <p:sldId id="389" r:id="rId24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-160" y="-96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580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3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11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16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Hibbetts</a:t>
            </a:r>
            <a:r>
              <a:rPr lang="en-US" baseline="0" dirty="0" smtClean="0"/>
              <a:t> – University of British Columbia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1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black_photo-v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black_photo-bulle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half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4"/>
            <a:ext cx="3793067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fld id="{91B77255-DF07-DF4B-85AE-0512DCC64346}" type="datetimeFigureOut">
              <a:rPr lang="en-US" smtClean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4"/>
            <a:ext cx="5147733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929" y="8712200"/>
            <a:ext cx="325209" cy="323165"/>
          </a:xfrm>
        </p:spPr>
        <p:txBody>
          <a:bodyPr/>
          <a:lstStyle/>
          <a:p>
            <a:fld id="{148389A1-5A30-4D48-861E-AC8BE445A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1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3966493" y="2113280"/>
            <a:ext cx="3251198" cy="650240"/>
          </a:xfrm>
          <a:prstGeom prst="rect">
            <a:avLst/>
          </a:prstGeom>
        </p:spPr>
        <p:txBody>
          <a:bodyPr lIns="162553" tIns="81276" rIns="162553" bIns="81276"/>
          <a:lstStyle/>
          <a:p>
            <a:fld id="{02B28685-4D0C-42D5-8013-B5904CD1FCBC}" type="datetime1">
              <a:rPr lang="en-US" smtClean="0"/>
              <a:pPr/>
              <a:t>5/22/16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14013905" y="5317067"/>
            <a:ext cx="3156375" cy="650240"/>
          </a:xfrm>
          <a:prstGeom prst="rect">
            <a:avLst/>
          </a:prstGeom>
        </p:spPr>
        <p:txBody>
          <a:bodyPr lIns="162553" tIns="81276" rIns="162553" bIns="81276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56929" y="8712200"/>
            <a:ext cx="325209" cy="323165"/>
          </a:xfr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3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5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lack_photo-h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973483" y="8712200"/>
            <a:ext cx="292101" cy="3175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 defTabSz="546100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6" r:id="rId16"/>
  </p:sldLayoutIdLst>
  <p:transition xmlns:p14="http://schemas.microsoft.com/office/powerpoint/2010/main" spd="med"/>
  <p:txStyles>
    <p:titleStyle>
      <a:lvl1pPr marL="0" marR="0" indent="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749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041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333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1638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1930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2222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25146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28067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30988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hyperlink" Target="http://gsvadvisors.com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3" Type="http://schemas.openxmlformats.org/officeDocument/2006/relationships/hyperlink" Target="https://net.educause.edu/ir/library/pdf/eli3035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ctrTitle"/>
          </p:nvPr>
        </p:nvSpPr>
        <p:spPr>
          <a:xfrm>
            <a:off x="1155700" y="647700"/>
            <a:ext cx="13931900" cy="39116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B00"/>
                </a:solidFill>
              </a:defRPr>
            </a:lvl1pPr>
          </a:lstStyle>
          <a:p>
            <a:r>
              <a:rPr lang="en-US" dirty="0" smtClean="0"/>
              <a:t>Open Digital Learning</a:t>
            </a:r>
            <a:endParaRPr dirty="0"/>
          </a:p>
        </p:txBody>
      </p:sp>
      <p:sp>
        <p:nvSpPr>
          <p:cNvPr id="145" name="Shape 145"/>
          <p:cNvSpPr>
            <a:spLocks noGrp="1"/>
          </p:cNvSpPr>
          <p:nvPr>
            <p:ph type="subTitle" sz="half" idx="1"/>
          </p:nvPr>
        </p:nvSpPr>
        <p:spPr>
          <a:xfrm>
            <a:off x="1155700" y="5003800"/>
            <a:ext cx="13931900" cy="3454400"/>
          </a:xfrm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rPr dirty="0"/>
              <a:t>Dr. Charles Severance</a:t>
            </a:r>
          </a:p>
          <a:p>
            <a:pPr>
              <a:defRPr sz="5100">
                <a:solidFill>
                  <a:srgbClr val="00F900"/>
                </a:solidFill>
              </a:defRPr>
            </a:pPr>
            <a:r>
              <a:rPr dirty="0" smtClean="0"/>
              <a:t>www.dr</a:t>
            </a:r>
            <a:r>
              <a:rPr dirty="0"/>
              <a:t>-chuck.com</a:t>
            </a:r>
          </a:p>
          <a:p>
            <a:pPr>
              <a:defRPr sz="4000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pic>
        <p:nvPicPr>
          <p:cNvPr id="3" name="Picture 2" descr="lego spe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25" y="2868730"/>
            <a:ext cx="11060171" cy="5530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928" y="8464261"/>
            <a:ext cx="2765659" cy="441138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1800" dirty="0"/>
              <a:t>Source: Malcolm Brown</a:t>
            </a:r>
          </a:p>
        </p:txBody>
      </p:sp>
    </p:spTree>
    <p:extLst>
      <p:ext uri="{BB962C8B-B14F-4D97-AF65-F5344CB8AC3E}">
        <p14:creationId xmlns:p14="http://schemas.microsoft.com/office/powerpoint/2010/main" val="31345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z Pro XScreenSnapz0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38" y="-40700"/>
            <a:ext cx="14079465" cy="9144000"/>
          </a:xfrm>
          <a:prstGeom prst="rect">
            <a:avLst/>
          </a:prstGeom>
        </p:spPr>
      </p:pic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001726" y="8534400"/>
            <a:ext cx="683480" cy="32316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1320742" indent="-507978"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2031911" indent="-406382"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2844676" indent="-406382"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3657440" indent="-406382"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4470204" indent="-406382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5282969" indent="-406382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6095733" indent="-406382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6908498" indent="-406382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b="0" dirty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1600" b="0">
                <a:solidFill>
                  <a:schemeClr val="bg1"/>
                </a:solidFill>
                <a:latin typeface="Trebuchet MS" charset="0"/>
              </a:rPr>
              <a:pPr/>
              <a:t>11</a:t>
            </a:fld>
            <a:endParaRPr lang="en-US" sz="1600" b="0" dirty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04803" y="7754678"/>
            <a:ext cx="2950096" cy="1149033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2100" dirty="0">
                <a:latin typeface="Myriad Pro"/>
                <a:cs typeface="Myriad Pro"/>
              </a:rPr>
              <a:t>Source: GSV: American</a:t>
            </a:r>
          </a:p>
          <a:p>
            <a:r>
              <a:rPr lang="en-US" sz="2100" dirty="0">
                <a:latin typeface="Myriad Pro"/>
                <a:cs typeface="Myriad Pro"/>
              </a:rPr>
              <a:t>Revolution 2.0</a:t>
            </a:r>
          </a:p>
          <a:p>
            <a:r>
              <a:rPr lang="en-US" sz="2100" dirty="0">
                <a:latin typeface="Myriad Pro"/>
                <a:cs typeface="Myriad Pro"/>
                <a:hlinkClick r:id="rId4"/>
              </a:rPr>
              <a:t>http://gsvadvisors.com</a:t>
            </a:r>
            <a:r>
              <a:rPr lang="en-US" sz="2100" dirty="0">
                <a:latin typeface="Myriad Pro"/>
                <a:cs typeface="Myriad Pro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1121" y="155510"/>
            <a:ext cx="3450544" cy="3994256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5000" dirty="0"/>
              <a:t>Historic</a:t>
            </a:r>
          </a:p>
          <a:p>
            <a:r>
              <a:rPr lang="en-US" sz="5000" dirty="0"/>
              <a:t>Levels of</a:t>
            </a:r>
          </a:p>
          <a:p>
            <a:r>
              <a:rPr lang="en-US" sz="5000" dirty="0"/>
              <a:t>Venture</a:t>
            </a:r>
          </a:p>
          <a:p>
            <a:r>
              <a:rPr lang="en-US" sz="5000" dirty="0"/>
              <a:t>Investment</a:t>
            </a:r>
          </a:p>
          <a:p>
            <a:r>
              <a:rPr lang="en-US" sz="5000" dirty="0"/>
              <a:t>in EdTech</a:t>
            </a:r>
          </a:p>
        </p:txBody>
      </p:sp>
    </p:spTree>
    <p:extLst>
      <p:ext uri="{BB962C8B-B14F-4D97-AF65-F5344CB8AC3E}">
        <p14:creationId xmlns:p14="http://schemas.microsoft.com/office/powerpoint/2010/main" val="53689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10833" y="8372738"/>
            <a:ext cx="10819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http://</a:t>
            </a:r>
            <a:r>
              <a:rPr lang="en-US" sz="2000" dirty="0" err="1">
                <a:solidFill>
                  <a:srgbClr val="FFFF00"/>
                </a:solidFill>
              </a:rPr>
              <a:t>coursera.tumblr.com</a:t>
            </a:r>
            <a:r>
              <a:rPr lang="en-US" sz="2000" dirty="0">
                <a:solidFill>
                  <a:srgbClr val="FFFF00"/>
                </a:solidFill>
              </a:rPr>
              <a:t>/post/103477375027/learn-from-</a:t>
            </a:r>
            <a:r>
              <a:rPr lang="en-US" sz="2000" dirty="0" err="1">
                <a:solidFill>
                  <a:srgbClr val="FFFF00"/>
                </a:solidFill>
              </a:rPr>
              <a:t>coursera</a:t>
            </a:r>
            <a:r>
              <a:rPr lang="en-US" sz="2000" dirty="0">
                <a:solidFill>
                  <a:srgbClr val="FFFF00"/>
                </a:solidFill>
              </a:rPr>
              <a:t>-on-your-next-</a:t>
            </a:r>
            <a:r>
              <a:rPr lang="en-US" sz="2000" dirty="0" err="1">
                <a:solidFill>
                  <a:srgbClr val="FFFF00"/>
                </a:solidFill>
              </a:rPr>
              <a:t>jetblue</a:t>
            </a:r>
            <a:r>
              <a:rPr lang="en-US" sz="2000" dirty="0">
                <a:solidFill>
                  <a:srgbClr val="FFFF00"/>
                </a:solidFill>
              </a:rPr>
              <a:t>-flight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7" y="368152"/>
            <a:ext cx="11652781" cy="76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84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56" y="532542"/>
            <a:ext cx="13625065" cy="7387216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8496109"/>
            <a:ext cx="16256000" cy="492443"/>
          </a:xfrm>
          <a:prstGeom prst="rect">
            <a:avLst/>
          </a:prstGeom>
        </p:spPr>
        <p:txBody>
          <a:bodyPr wrap="square" lIns="162553" tIns="81276" rIns="162553" bIns="81276">
            <a:spAutoFit/>
          </a:bodyPr>
          <a:lstStyle/>
          <a:p>
            <a:pPr algn="ctr"/>
            <a:r>
              <a:rPr lang="en-US" sz="2100" dirty="0">
                <a:solidFill>
                  <a:schemeClr val="bg2"/>
                </a:solidFill>
              </a:rPr>
              <a:t>https://</a:t>
            </a:r>
            <a:r>
              <a:rPr lang="en-US" sz="2100" dirty="0" err="1">
                <a:solidFill>
                  <a:schemeClr val="bg2"/>
                </a:solidFill>
              </a:rPr>
              <a:t>press.linkedin.com</a:t>
            </a:r>
            <a:r>
              <a:rPr lang="en-US" sz="2100" dirty="0">
                <a:solidFill>
                  <a:schemeClr val="bg2"/>
                </a:solidFill>
              </a:rPr>
              <a:t>/site-resources/news-releases/2015/</a:t>
            </a:r>
            <a:r>
              <a:rPr lang="en-US" sz="2100" dirty="0" err="1">
                <a:solidFill>
                  <a:schemeClr val="bg2"/>
                </a:solidFill>
              </a:rPr>
              <a:t>linkedin</a:t>
            </a:r>
            <a:r>
              <a:rPr lang="en-US" sz="2100" dirty="0">
                <a:solidFill>
                  <a:schemeClr val="bg2"/>
                </a:solidFill>
              </a:rPr>
              <a:t>-to-acquire-</a:t>
            </a:r>
            <a:r>
              <a:rPr lang="en-US" sz="2100" dirty="0" err="1">
                <a:solidFill>
                  <a:schemeClr val="bg2"/>
                </a:solidFill>
              </a:rPr>
              <a:t>lyndacom</a:t>
            </a:r>
            <a:endParaRPr lang="en-US" sz="2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75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40" y="0"/>
            <a:ext cx="1285259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933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7" y="533821"/>
            <a:ext cx="15405100" cy="84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7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490133" y="508000"/>
            <a:ext cx="13953067" cy="1524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067" y="6986386"/>
            <a:ext cx="4334933" cy="2157614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6963911"/>
            <a:ext cx="4380089" cy="2180089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4" y="2235200"/>
            <a:ext cx="8981628" cy="44704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934222" cy="4944533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3810"/>
            <a:ext cx="4199467" cy="2090190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67" y="7053729"/>
            <a:ext cx="3995509" cy="1988674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6256000" cy="6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60180" y="8208602"/>
            <a:ext cx="3787131" cy="820738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4300" dirty="0" err="1">
                <a:solidFill>
                  <a:srgbClr val="FFFFFF"/>
                </a:solidFill>
              </a:rPr>
              <a:t>www.tsugi.org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2" name="Picture 1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85" y="594066"/>
            <a:ext cx="12336667" cy="72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1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90" y="281473"/>
            <a:ext cx="14217008" cy="86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7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98" y="914778"/>
            <a:ext cx="11744423" cy="77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7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2" y="410917"/>
            <a:ext cx="14311086" cy="82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00807"/>
      </p:ext>
    </p:extLst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80" y="212084"/>
            <a:ext cx="9690020" cy="78443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59832" y="8368835"/>
            <a:ext cx="75898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http://</a:t>
            </a:r>
            <a:r>
              <a:rPr lang="en-US" sz="2800" dirty="0" err="1">
                <a:solidFill>
                  <a:srgbClr val="FFFF00"/>
                </a:solidFill>
              </a:rPr>
              <a:t>hibbittsdesign.org</a:t>
            </a:r>
            <a:r>
              <a:rPr lang="en-US" sz="2800" dirty="0">
                <a:solidFill>
                  <a:srgbClr val="FFFF00"/>
                </a:solidFill>
              </a:rPr>
              <a:t>/blog/</a:t>
            </a:r>
            <a:r>
              <a:rPr lang="en-US" sz="2800" dirty="0" err="1">
                <a:solidFill>
                  <a:srgbClr val="FFFF00"/>
                </a:solidFill>
              </a:rPr>
              <a:t>tags:Flipped-LMS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9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83080" cy="914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78424" y="887295"/>
            <a:ext cx="325805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www.elmsn.org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8954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01" y="1347760"/>
            <a:ext cx="4565060" cy="6158681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8534581" y="1431883"/>
            <a:ext cx="4807847" cy="617627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64" y="7762558"/>
            <a:ext cx="1996158" cy="12069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2220008" y="411701"/>
            <a:ext cx="10980048" cy="656590"/>
          </a:xfrm>
          <a:prstGeom prst="rect">
            <a:avLst/>
          </a:prstGeom>
        </p:spPr>
        <p:txBody>
          <a:bodyPr wrap="none" lIns="162553" tIns="81276" rIns="162553" bIns="81276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In building the NGDLE, open source will be first to market..</a:t>
            </a:r>
          </a:p>
        </p:txBody>
      </p:sp>
      <p:pic>
        <p:nvPicPr>
          <p:cNvPr id="2" name="Picture 1" descr="tsugi_logo_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76" y="7785577"/>
            <a:ext cx="3051860" cy="11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1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7354" y="582372"/>
            <a:ext cx="12945399" cy="7981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Title:	Emerging Next Generation Digital Learning Environments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Time:	May 24, 2016, 3:00 PM - 3:45 PM</a:t>
            </a:r>
          </a:p>
          <a:p>
            <a:r>
              <a:rPr lang="en-US" sz="3200" dirty="0">
                <a:solidFill>
                  <a:srgbClr val="FFFFFF"/>
                </a:solidFill>
              </a:rPr>
              <a:t>Location:	GC </a:t>
            </a:r>
            <a:r>
              <a:rPr lang="en-US" sz="3200" dirty="0" smtClean="0">
                <a:solidFill>
                  <a:srgbClr val="FFFFFF"/>
                </a:solidFill>
              </a:rPr>
              <a:t>279</a:t>
            </a:r>
          </a:p>
          <a:p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Title:		Three Takes and a Conversation: the Future of Digital Learning</a:t>
            </a:r>
          </a:p>
          <a:p>
            <a:r>
              <a:rPr lang="en-US" sz="3200" dirty="0" smtClean="0">
                <a:solidFill>
                  <a:srgbClr val="FFFFFF"/>
                </a:solidFill>
              </a:rPr>
              <a:t>Time</a:t>
            </a:r>
            <a:r>
              <a:rPr lang="en-US" sz="3200" dirty="0">
                <a:solidFill>
                  <a:srgbClr val="FFFFFF"/>
                </a:solidFill>
              </a:rPr>
              <a:t>:	May 25, 2016, 9:00 AM - 10:15 </a:t>
            </a:r>
            <a:r>
              <a:rPr lang="en-US" sz="3200" dirty="0" smtClean="0">
                <a:solidFill>
                  <a:srgbClr val="FFFFFF"/>
                </a:solidFill>
              </a:rPr>
              <a:t>AM</a:t>
            </a:r>
          </a:p>
          <a:p>
            <a:r>
              <a:rPr lang="en-US" sz="3200" dirty="0">
                <a:solidFill>
                  <a:srgbClr val="FFFFFF"/>
                </a:solidFill>
              </a:rPr>
              <a:t>Location:	Rosenthal Pavilion (10th Floor)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dirty="0" smtClean="0">
              <a:solidFill>
                <a:srgbClr val="FFFFFF"/>
              </a:solidFill>
            </a:endParaRPr>
          </a:p>
          <a:p>
            <a:r>
              <a:rPr lang="en-US" sz="3200" dirty="0" smtClean="0">
                <a:solidFill>
                  <a:srgbClr val="FFFFFF"/>
                </a:solidFill>
              </a:rPr>
              <a:t>Title</a:t>
            </a:r>
            <a:r>
              <a:rPr lang="en-US" sz="3200" dirty="0">
                <a:solidFill>
                  <a:srgbClr val="FFFFFF"/>
                </a:solidFill>
              </a:rPr>
              <a:t>:	Implementing the Next Generation Digital Learning Environment</a:t>
            </a:r>
          </a:p>
          <a:p>
            <a:r>
              <a:rPr lang="en-US" sz="3200" dirty="0">
                <a:solidFill>
                  <a:srgbClr val="FFFFFF"/>
                </a:solidFill>
              </a:rPr>
              <a:t>Time:	May 25, 2016, 11:45 AM - 12:30 PM</a:t>
            </a:r>
          </a:p>
          <a:p>
            <a:r>
              <a:rPr lang="en-US" sz="3200" dirty="0">
                <a:solidFill>
                  <a:srgbClr val="FFFFFF"/>
                </a:solidFill>
              </a:rPr>
              <a:t>Location:	GC 279</a:t>
            </a:r>
          </a:p>
          <a:p>
            <a:r>
              <a:rPr lang="en-US" sz="3200" dirty="0">
                <a:solidFill>
                  <a:srgbClr val="FFFFFF"/>
                </a:solidFill>
              </a:rPr>
              <a:t>Type:	Birds of a Feather </a:t>
            </a:r>
            <a:r>
              <a:rPr lang="en-US" sz="3200" dirty="0" smtClean="0">
                <a:solidFill>
                  <a:srgbClr val="FFFFFF"/>
                </a:solidFill>
              </a:rPr>
              <a:t>Discussion</a:t>
            </a:r>
          </a:p>
          <a:p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Title:	Getting Students Involved in Open Source Software</a:t>
            </a:r>
          </a:p>
          <a:p>
            <a:r>
              <a:rPr lang="en-US" sz="3200" dirty="0">
                <a:solidFill>
                  <a:srgbClr val="FFFFFF"/>
                </a:solidFill>
              </a:rPr>
              <a:t>Time:	May 25, 2016, 3:00 PM - 3:45 PM</a:t>
            </a:r>
          </a:p>
          <a:p>
            <a:r>
              <a:rPr lang="en-US" sz="3200" dirty="0">
                <a:solidFill>
                  <a:srgbClr val="FFFFFF"/>
                </a:solidFill>
              </a:rPr>
              <a:t>Location:	GC 279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7051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11650133" y="8534400"/>
            <a:ext cx="3386667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320742" indent="-507978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2031911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2844676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3657440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470204" indent="-406382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282969" indent="-406382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095733" indent="-406382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908498" indent="-406382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625529" eaLnBrk="1" hangingPunct="1"/>
            <a:r>
              <a:rPr lang="en-US" sz="16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1600">
                <a:solidFill>
                  <a:schemeClr val="bg1"/>
                </a:solidFill>
                <a:latin typeface="Trebuchet MS" charset="0"/>
              </a:rPr>
              <a:pPr defTabSz="1625529" eaLnBrk="1" hangingPunct="1"/>
              <a:t>3</a:t>
            </a:fld>
            <a:endParaRPr lang="en-US" sz="16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115734" y="1016000"/>
            <a:ext cx="10024533" cy="38608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lIns="162553" tIns="81276" rIns="162553" bIns="81276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64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2" y="0"/>
            <a:ext cx="14370756" cy="91440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5438426" y="7217833"/>
            <a:ext cx="9985022" cy="34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53" tIns="81276" rIns="162553" bIns="81276"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100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nt2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12" y="27517"/>
            <a:ext cx="12891911" cy="915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775726" y="1527026"/>
            <a:ext cx="14009897" cy="1524000"/>
          </a:xfrm>
        </p:spPr>
        <p:txBody>
          <a:bodyPr/>
          <a:lstStyle/>
          <a:p>
            <a:pPr algn="l" eaLnBrk="1" hangingPunct="1"/>
            <a:r>
              <a:rPr lang="en-US" sz="7800" dirty="0">
                <a:solidFill>
                  <a:schemeClr val="bg1"/>
                </a:solidFill>
                <a:latin typeface="Calibri" charset="0"/>
              </a:rPr>
              <a:t>The Conclusion:</a:t>
            </a:r>
            <a:br>
              <a:rPr lang="en-US" sz="7800" dirty="0">
                <a:solidFill>
                  <a:schemeClr val="bg1"/>
                </a:solidFill>
                <a:latin typeface="Calibri" charset="0"/>
              </a:rPr>
            </a:br>
            <a:r>
              <a:rPr lang="en-US" sz="7800" dirty="0">
                <a:solidFill>
                  <a:schemeClr val="bg1"/>
                </a:solidFill>
                <a:latin typeface="Calibri" charset="0"/>
              </a:rPr>
              <a:t>The NGDLE is </a:t>
            </a:r>
            <a:r>
              <a:rPr lang="en-US" sz="7800" b="1" dirty="0">
                <a:solidFill>
                  <a:schemeClr val="bg1"/>
                </a:solidFill>
                <a:latin typeface="Calibri" charset="0"/>
              </a:rPr>
              <a:t>More</a:t>
            </a:r>
            <a:r>
              <a:rPr lang="en-US" sz="7800" dirty="0">
                <a:solidFill>
                  <a:schemeClr val="bg1"/>
                </a:solidFill>
                <a:latin typeface="Calibri" charset="0"/>
              </a:rPr>
              <a:t> Than an LMS</a:t>
            </a:r>
          </a:p>
        </p:txBody>
      </p:sp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320742" indent="-507978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2031911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2844676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3657440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470204" indent="-406382" defTabSz="801476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282969" indent="-406382" defTabSz="801476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095733" indent="-406382" defTabSz="801476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908498" indent="-406382" defTabSz="801476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58D450-D5D6-A943-BA9D-E863FDFFF274}" type="slidenum">
              <a:rPr lang="en-US" sz="1600">
                <a:solidFill>
                  <a:srgbClr val="2A4B7E"/>
                </a:solidFill>
              </a:rPr>
              <a:pPr eaLnBrk="1" hangingPunct="1"/>
              <a:t>4</a:t>
            </a:fld>
            <a:endParaRPr lang="en-US" sz="1600">
              <a:solidFill>
                <a:srgbClr val="2A4B7E"/>
              </a:solidFill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893712" y="4264619"/>
            <a:ext cx="11009490" cy="262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53" tIns="81276" rIns="162553" bIns="81276">
            <a:spAutoFit/>
          </a:bodyPr>
          <a:lstStyle/>
          <a:p>
            <a:r>
              <a:rPr lang="en-US" sz="3200" dirty="0"/>
              <a:t>“An early conclusion from our research is that although the </a:t>
            </a:r>
            <a:r>
              <a:rPr lang="en-US" sz="3200" b="1" dirty="0"/>
              <a:t>NGDLE might include a traditional LMS as a component</a:t>
            </a:r>
            <a:r>
              <a:rPr lang="en-US" sz="3200" dirty="0"/>
              <a:t>, it will not itself be a single application like the current LMS or other enterprise applications. Rather, </a:t>
            </a:r>
            <a:r>
              <a:rPr lang="en-US" sz="3200" b="1" dirty="0"/>
              <a:t>the NGDLE will be an ecosystem of sorts </a:t>
            </a:r>
            <a:r>
              <a:rPr lang="en-US" sz="3200" dirty="0"/>
              <a:t>. . . “ </a:t>
            </a:r>
          </a:p>
        </p:txBody>
      </p:sp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513962" y="8202895"/>
            <a:ext cx="99850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53" tIns="81276" rIns="162553" bIns="81276">
            <a:spAutoFit/>
          </a:bodyPr>
          <a:lstStyle/>
          <a:p>
            <a:r>
              <a:rPr lang="en-US" sz="2100" dirty="0">
                <a:hlinkClick r:id="rId3"/>
              </a:rPr>
              <a:t>https://net.educause.edu/ir/library/pdf/eli3035.pdf</a:t>
            </a:r>
            <a:r>
              <a:rPr lang="en-US" sz="2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833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0" y="0"/>
            <a:ext cx="15383516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8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7" y="0"/>
            <a:ext cx="1500758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24" y="0"/>
            <a:ext cx="1488635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8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3" y="0"/>
            <a:ext cx="1517971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7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6" y="0"/>
            <a:ext cx="15857584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30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215</Words>
  <Application>Microsoft Macintosh PowerPoint</Application>
  <PresentationFormat>Custom</PresentationFormat>
  <Paragraphs>46</Paragraphs>
  <Slides>23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White</vt:lpstr>
      <vt:lpstr>Open Digital Learning</vt:lpstr>
      <vt:lpstr>PowerPoint Presentation</vt:lpstr>
      <vt:lpstr>PowerPoint Presentation</vt:lpstr>
      <vt:lpstr>The Conclusion: The NGDLE is More Than an 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interoperability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March 6, 2008 iPhone SDK Press Conference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Well Beyond Market Share: Synergy Between Standards and Open Source</dc:title>
  <cp:lastModifiedBy>Charles Severance</cp:lastModifiedBy>
  <cp:revision>35</cp:revision>
  <dcterms:modified xsi:type="dcterms:W3CDTF">2016-05-22T13:16:46Z</dcterms:modified>
</cp:coreProperties>
</file>